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66" r:id="rId4"/>
    <p:sldId id="260" r:id="rId5"/>
    <p:sldId id="265" r:id="rId6"/>
    <p:sldId id="258" r:id="rId7"/>
    <p:sldId id="259" r:id="rId8"/>
    <p:sldId id="263" r:id="rId9"/>
    <p:sldId id="269" r:id="rId10"/>
    <p:sldId id="261" r:id="rId11"/>
    <p:sldId id="267" r:id="rId12"/>
    <p:sldId id="268" r:id="rId13"/>
    <p:sldId id="26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5DC6306-6AC1-40A6-9C09-93996FD01EE1}" type="datetimeFigureOut">
              <a:rPr lang="en-US" smtClean="0"/>
              <a:t>5/1/2017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3AD238A-7E6A-4D16-A55F-83FF7304554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2FF3C1-049C-4212-931E-3BD852DEAC23}"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FF3C1-049C-4212-931E-3BD852DEAC23}"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FF3C1-049C-4212-931E-3BD852DEAC23}"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FF3C1-049C-4212-931E-3BD852DEAC23}"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2FF3C1-049C-4212-931E-3BD852DEAC23}"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2FF3C1-049C-4212-931E-3BD852DEAC23}"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2FF3C1-049C-4212-931E-3BD852DEAC23}" type="datetimeFigureOut">
              <a:rPr lang="en-US" smtClean="0"/>
              <a:pPr/>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2FF3C1-049C-4212-931E-3BD852DEAC23}" type="datetimeFigureOut">
              <a:rPr lang="en-US" smtClean="0"/>
              <a:pPr/>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FF3C1-049C-4212-931E-3BD852DEAC23}" type="datetimeFigureOut">
              <a:rPr lang="en-US" smtClean="0"/>
              <a:pPr/>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FF3C1-049C-4212-931E-3BD852DEAC23}"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FF3C1-049C-4212-931E-3BD852DEAC23}"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F11F8-10C5-48FE-ADDB-A65E957602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FF3C1-049C-4212-931E-3BD852DEAC23}" type="datetimeFigureOut">
              <a:rPr lang="en-US" smtClean="0"/>
              <a:pPr/>
              <a:t>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F11F8-10C5-48FE-ADDB-A65E957602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ncient.eu/Hellenistic/" TargetMode="External"/><Relationship Id="rId2" Type="http://schemas.openxmlformats.org/officeDocument/2006/relationships/hyperlink" Target="http://www.ancient.eu/Hellenistic_Worl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752599"/>
          </a:xfrm>
        </p:spPr>
        <p:txBody>
          <a:bodyPr/>
          <a:lstStyle/>
          <a:p>
            <a:r>
              <a:rPr lang="en-US" dirty="0" smtClean="0"/>
              <a:t>Alexander the Great: Facts and Cultural Contributions</a:t>
            </a:r>
            <a:endParaRPr lang="en-US" dirty="0"/>
          </a:p>
        </p:txBody>
      </p:sp>
      <p:sp>
        <p:nvSpPr>
          <p:cNvPr id="3" name="Subtitle 2"/>
          <p:cNvSpPr>
            <a:spLocks noGrp="1"/>
          </p:cNvSpPr>
          <p:nvPr>
            <p:ph type="subTitle" idx="1"/>
          </p:nvPr>
        </p:nvSpPr>
        <p:spPr>
          <a:xfrm>
            <a:off x="1371600" y="5410200"/>
            <a:ext cx="6400800" cy="990600"/>
          </a:xfrm>
        </p:spPr>
        <p:txBody>
          <a:bodyPr/>
          <a:lstStyle/>
          <a:p>
            <a:r>
              <a:rPr lang="en-US" dirty="0" smtClean="0"/>
              <a:t>Mrs. </a:t>
            </a:r>
            <a:r>
              <a:rPr lang="en-US" dirty="0" err="1" smtClean="0"/>
              <a:t>McSweeny</a:t>
            </a:r>
            <a:r>
              <a:rPr lang="en-US" dirty="0" smtClean="0"/>
              <a:t> </a:t>
            </a:r>
            <a:endParaRPr lang="en-US" dirty="0"/>
          </a:p>
        </p:txBody>
      </p:sp>
      <p:pic>
        <p:nvPicPr>
          <p:cNvPr id="18434" name="Picture 2" descr="Image result for alexander the great"/>
          <p:cNvPicPr>
            <a:picLocks noChangeAspect="1" noChangeArrowheads="1"/>
          </p:cNvPicPr>
          <p:nvPr/>
        </p:nvPicPr>
        <p:blipFill>
          <a:blip r:embed="rId2" cstate="print"/>
          <a:srcRect/>
          <a:stretch>
            <a:fillRect/>
          </a:stretch>
        </p:blipFill>
        <p:spPr bwMode="auto">
          <a:xfrm>
            <a:off x="3048000" y="2209800"/>
            <a:ext cx="3048000" cy="304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Alexandria, Egypt</a:t>
            </a:r>
            <a:endParaRPr lang="en-US" dirty="0"/>
          </a:p>
        </p:txBody>
      </p:sp>
      <p:sp>
        <p:nvSpPr>
          <p:cNvPr id="3" name="Content Placeholder 2"/>
          <p:cNvSpPr>
            <a:spLocks noGrp="1"/>
          </p:cNvSpPr>
          <p:nvPr>
            <p:ph idx="1"/>
          </p:nvPr>
        </p:nvSpPr>
        <p:spPr>
          <a:xfrm>
            <a:off x="457200" y="1600201"/>
            <a:ext cx="8382000" cy="2667000"/>
          </a:xfrm>
        </p:spPr>
        <p:txBody>
          <a:bodyPr>
            <a:normAutofit fontScale="92500" lnSpcReduction="10000"/>
          </a:bodyPr>
          <a:lstStyle/>
          <a:p>
            <a:r>
              <a:rPr lang="en-US" dirty="0"/>
              <a:t>While fighting the Persians, Alexander conquered Egypt and founded a city at the mouth of the Nile River. This city, which he named Alexandria after himself, became a cosmopolitan, diverse, bustling center of trade, the arts, and ideas</a:t>
            </a:r>
            <a:r>
              <a:rPr lang="en-US" dirty="0" smtClean="0"/>
              <a:t>. It was second only to</a:t>
            </a:r>
            <a:r>
              <a:rPr lang="en-US" dirty="0"/>
              <a:t> </a:t>
            </a:r>
            <a:r>
              <a:rPr lang="en-US" dirty="0" smtClean="0"/>
              <a:t>Rome in size and wealth.</a:t>
            </a:r>
            <a:endParaRPr lang="en-US" dirty="0"/>
          </a:p>
        </p:txBody>
      </p:sp>
      <p:pic>
        <p:nvPicPr>
          <p:cNvPr id="4" name="Picture 2" descr="Image result for ancient alexandria egypt"/>
          <p:cNvPicPr>
            <a:picLocks noChangeAspect="1" noChangeArrowheads="1"/>
          </p:cNvPicPr>
          <p:nvPr/>
        </p:nvPicPr>
        <p:blipFill>
          <a:blip r:embed="rId2"/>
          <a:srcRect/>
          <a:stretch>
            <a:fillRect/>
          </a:stretch>
        </p:blipFill>
        <p:spPr bwMode="auto">
          <a:xfrm>
            <a:off x="2819400" y="4267200"/>
            <a:ext cx="3658737" cy="229098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Library of Alexandria</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The </a:t>
            </a:r>
            <a:r>
              <a:rPr lang="en-US" dirty="0"/>
              <a:t>idea of a universal library, like that of Alexandria, arose only after the Greek mind had begun to </a:t>
            </a:r>
            <a:r>
              <a:rPr lang="en-US" dirty="0" smtClean="0"/>
              <a:t>imagine and take on a larger </a:t>
            </a:r>
            <a:r>
              <a:rPr lang="en-US" dirty="0"/>
              <a:t>worldview</a:t>
            </a:r>
            <a:r>
              <a:rPr lang="en-US" dirty="0" smtClean="0"/>
              <a:t>.</a:t>
            </a:r>
          </a:p>
          <a:p>
            <a:r>
              <a:rPr lang="en-US" dirty="0" smtClean="0"/>
              <a:t> </a:t>
            </a:r>
            <a:r>
              <a:rPr lang="en-US" dirty="0"/>
              <a:t>The Greeks were impressed by the achievements of their </a:t>
            </a:r>
            <a:r>
              <a:rPr lang="en-US" dirty="0" smtClean="0"/>
              <a:t>neighbors, </a:t>
            </a:r>
            <a:r>
              <a:rPr lang="en-US" dirty="0"/>
              <a:t>and many Greek </a:t>
            </a:r>
            <a:r>
              <a:rPr lang="en-US" dirty="0" smtClean="0"/>
              <a:t>intellectuals sought </a:t>
            </a:r>
            <a:r>
              <a:rPr lang="en-US" dirty="0"/>
              <a:t>to explore the resources of </a:t>
            </a:r>
            <a:r>
              <a:rPr lang="en-US" dirty="0" smtClean="0"/>
              <a:t>all knowledge</a:t>
            </a:r>
            <a:r>
              <a:rPr lang="en-US" dirty="0"/>
              <a:t>. </a:t>
            </a:r>
            <a:endParaRPr lang="en-US" dirty="0" smtClean="0"/>
          </a:p>
          <a:p>
            <a:r>
              <a:rPr lang="en-US" dirty="0" smtClean="0"/>
              <a:t>Alexander’s campaigns </a:t>
            </a:r>
            <a:r>
              <a:rPr lang="en-US" dirty="0"/>
              <a:t>resulted in a “considerable addition of </a:t>
            </a:r>
            <a:r>
              <a:rPr lang="en-US" dirty="0" smtClean="0"/>
              <a:t>empirical knowledge </a:t>
            </a:r>
            <a:r>
              <a:rPr lang="en-US" dirty="0"/>
              <a:t>of </a:t>
            </a:r>
            <a:r>
              <a:rPr lang="en-US" dirty="0" smtClean="0"/>
              <a:t>geography,” as Eratosthenes</a:t>
            </a:r>
            <a:r>
              <a:rPr lang="en-US" dirty="0"/>
              <a:t> remarked (as reported by Greek </a:t>
            </a:r>
            <a:r>
              <a:rPr lang="en-US" dirty="0" smtClean="0"/>
              <a:t>geographer Strabo).</a:t>
            </a: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of Alexandria</a:t>
            </a:r>
            <a:endParaRPr lang="en-US" dirty="0"/>
          </a:p>
        </p:txBody>
      </p:sp>
      <p:pic>
        <p:nvPicPr>
          <p:cNvPr id="25602" name="Picture 2" descr="Image result for remains of the library of alexandria"/>
          <p:cNvPicPr>
            <a:picLocks noChangeAspect="1" noChangeArrowheads="1"/>
          </p:cNvPicPr>
          <p:nvPr/>
        </p:nvPicPr>
        <p:blipFill>
          <a:blip r:embed="rId2"/>
          <a:srcRect/>
          <a:stretch>
            <a:fillRect/>
          </a:stretch>
        </p:blipFill>
        <p:spPr bwMode="auto">
          <a:xfrm>
            <a:off x="685800" y="1579880"/>
            <a:ext cx="3505200" cy="3563622"/>
          </a:xfrm>
          <a:prstGeom prst="rect">
            <a:avLst/>
          </a:prstGeom>
          <a:noFill/>
        </p:spPr>
      </p:pic>
      <p:pic>
        <p:nvPicPr>
          <p:cNvPr id="25604" name="Picture 4" descr="Image result for remains of the library of alexandria"/>
          <p:cNvPicPr>
            <a:picLocks noChangeAspect="1" noChangeArrowheads="1"/>
          </p:cNvPicPr>
          <p:nvPr/>
        </p:nvPicPr>
        <p:blipFill>
          <a:blip r:embed="rId3"/>
          <a:srcRect/>
          <a:stretch>
            <a:fillRect/>
          </a:stretch>
        </p:blipFill>
        <p:spPr bwMode="auto">
          <a:xfrm>
            <a:off x="4572000" y="2209800"/>
            <a:ext cx="4128606" cy="2962276"/>
          </a:xfrm>
          <a:prstGeom prst="rect">
            <a:avLst/>
          </a:prstGeom>
          <a:noFill/>
        </p:spPr>
      </p:pic>
      <p:sp>
        <p:nvSpPr>
          <p:cNvPr id="6" name="TextBox 5"/>
          <p:cNvSpPr txBox="1"/>
          <p:nvPr/>
        </p:nvSpPr>
        <p:spPr>
          <a:xfrm>
            <a:off x="762000" y="5562600"/>
            <a:ext cx="8001000" cy="954107"/>
          </a:xfrm>
          <a:prstGeom prst="rect">
            <a:avLst/>
          </a:prstGeom>
          <a:noFill/>
        </p:spPr>
        <p:txBody>
          <a:bodyPr wrap="square" rtlCol="0">
            <a:spAutoFit/>
          </a:bodyPr>
          <a:lstStyle/>
          <a:p>
            <a:r>
              <a:rPr lang="en-US" sz="2800" i="1" dirty="0" smtClean="0"/>
              <a:t>Although this library was built after Alexander, how does it serve as a legacy of his? </a:t>
            </a:r>
            <a:endParaRPr lang="en-US" sz="28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End</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Alexander </a:t>
            </a:r>
            <a:r>
              <a:rPr lang="en-US" dirty="0"/>
              <a:t>continued his campaign, driving farther east, until he reached India and the Indus River in 326 B.C.E. At this point, his exhausted troops refused to fight further. They told Alexander that a truly great leader knows when it is time to stop fighting.</a:t>
            </a:r>
          </a:p>
          <a:p>
            <a:r>
              <a:rPr lang="en-US" dirty="0"/>
              <a:t>Without the support of his army, Alexander had no choice but to turn back and begin consolidating and organizing his far-flung empire. </a:t>
            </a:r>
            <a:endParaRPr lang="en-US" dirty="0" smtClean="0"/>
          </a:p>
          <a:p>
            <a:r>
              <a:rPr lang="en-US" dirty="0"/>
              <a:t> In 323 BC, while in Babylon, Alexander got very sick with a fever and died. He had no plans for a successor to his empire, and his infant son was too young to rule. As his generals gathered around their dying king, they asked him whom he would leave his empire to, Alexander replied, "To the strongest</a:t>
            </a:r>
            <a:r>
              <a:rPr lang="en-US" dirty="0" smtClean="0"/>
              <a:t>!“</a:t>
            </a:r>
          </a:p>
          <a:p>
            <a:r>
              <a:rPr lang="en-US" i="1" dirty="0" smtClean="0"/>
              <a:t>If these really are Alexander’s last words, what is your opinion of them? Explain.  </a:t>
            </a:r>
          </a:p>
          <a:p>
            <a:r>
              <a:rPr lang="en-US" i="1" dirty="0" smtClean="0"/>
              <a:t>Do you think Alexander would have taken over more lands if his troops had not stopped? Why or why not?</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Hellenistic</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b="1" dirty="0">
                <a:hlinkClick r:id="rId2"/>
              </a:rPr>
              <a:t>Hellenistic World</a:t>
            </a:r>
            <a:r>
              <a:rPr lang="en-US" dirty="0"/>
              <a:t> ("</a:t>
            </a:r>
            <a:r>
              <a:rPr lang="en-US" b="1" dirty="0">
                <a:hlinkClick r:id="rId3"/>
              </a:rPr>
              <a:t>Hellenistic</a:t>
            </a:r>
            <a:r>
              <a:rPr lang="en-US" dirty="0"/>
              <a:t>" from </a:t>
            </a:r>
            <a:r>
              <a:rPr lang="en-US" dirty="0" smtClean="0"/>
              <a:t>the Greek word</a:t>
            </a:r>
            <a:r>
              <a:rPr lang="en-US" dirty="0"/>
              <a:t> </a:t>
            </a:r>
            <a:r>
              <a:rPr lang="en-US" i="1" dirty="0"/>
              <a:t>Hellas</a:t>
            </a:r>
            <a:r>
              <a:rPr lang="en-US" dirty="0"/>
              <a:t> </a:t>
            </a:r>
            <a:r>
              <a:rPr lang="en-US" dirty="0" smtClean="0"/>
              <a:t>for Greece) </a:t>
            </a:r>
            <a:r>
              <a:rPr lang="en-US" dirty="0"/>
              <a:t>is the known world after the conquests </a:t>
            </a:r>
            <a:r>
              <a:rPr lang="en-US" dirty="0" smtClean="0"/>
              <a:t>of Alexander the Great. </a:t>
            </a:r>
            <a:endParaRPr lang="en-US" b="1" dirty="0" smtClean="0"/>
          </a:p>
          <a:p>
            <a:r>
              <a:rPr lang="en-US" dirty="0"/>
              <a:t>Alexander’s tutor was the Greek </a:t>
            </a:r>
            <a:r>
              <a:rPr lang="en-US" dirty="0" smtClean="0"/>
              <a:t>philosopher Aristotle 384-322 </a:t>
            </a:r>
            <a:r>
              <a:rPr lang="en-US" dirty="0"/>
              <a:t>BCE) and, as Alexander traveled, he spread Greek thought and </a:t>
            </a:r>
            <a:r>
              <a:rPr lang="en-US" dirty="0" smtClean="0"/>
              <a:t>culture, </a:t>
            </a:r>
            <a:r>
              <a:rPr lang="en-US" dirty="0"/>
              <a:t>thus "</a:t>
            </a:r>
            <a:r>
              <a:rPr lang="en-US" dirty="0" err="1"/>
              <a:t>hellenizing</a:t>
            </a:r>
            <a:r>
              <a:rPr lang="en-US" dirty="0"/>
              <a:t>" (to make `Greek’ in culture and </a:t>
            </a:r>
            <a:r>
              <a:rPr lang="en-US" dirty="0" smtClean="0"/>
              <a:t>civilization</a:t>
            </a:r>
            <a:r>
              <a:rPr lang="en-US" dirty="0"/>
              <a:t>) those he conquered.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the Philosopher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According to legend, while still a prince in Greece, Alexander sought out the famed Diogenes the Cynic, who rejected social niceties (comforts) and slept in a large clay jar. Alexander approached the thinker in a public plaza, asking Diogenes if there was anything he in his great riches could do for him. “Yes,” Diogenes replied, “stand aside; you’re blocking my sun.” Alexander was charmed by Diogenes’ refusal to be impressed, stating, “If I were not Alexander, I would be Diogenes.”</a:t>
            </a:r>
          </a:p>
          <a:p>
            <a:r>
              <a:rPr lang="en-US" i="1" dirty="0" smtClean="0"/>
              <a:t>What do you think this shows about Alexander’s character? </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 as Military Leader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Alexander was only twenty years old when he became </a:t>
            </a:r>
            <a:r>
              <a:rPr lang="en-US" dirty="0" smtClean="0"/>
              <a:t>king.</a:t>
            </a:r>
          </a:p>
          <a:p>
            <a:r>
              <a:rPr lang="en-US" dirty="0" smtClean="0"/>
              <a:t>In </a:t>
            </a:r>
            <a:r>
              <a:rPr lang="en-US" dirty="0"/>
              <a:t>his day, troop movements were primarily on foot, and communications were face to face</a:t>
            </a:r>
            <a:r>
              <a:rPr lang="en-US" dirty="0" smtClean="0"/>
              <a:t>. From his first victory at age 18, Alexander gained a reputation of leading his men to battle with impressive speed, allowing smaller forces to reach and break the enemy lines before his foes were ready. After securing his kingdom in Greece, in 334 B.C. Alexander crossed into Asia (present-day Turkey) where he won a series of battles with the Persians under Darius III. </a:t>
            </a:r>
          </a:p>
          <a:p>
            <a:r>
              <a:rPr lang="en-US" dirty="0" smtClean="0"/>
              <a:t>In 15 years of conquest Alexander never lost a battle.</a:t>
            </a:r>
          </a:p>
          <a:p>
            <a:r>
              <a:rPr lang="en-US" i="1" dirty="0" smtClean="0"/>
              <a:t>What does this say about Alexander’s ability as a military leader? </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Phalanx</a:t>
            </a:r>
            <a:endParaRPr lang="en-US" dirty="0"/>
          </a:p>
        </p:txBody>
      </p:sp>
      <p:sp>
        <p:nvSpPr>
          <p:cNvPr id="5" name="Content Placeholder 4"/>
          <p:cNvSpPr>
            <a:spLocks noGrp="1"/>
          </p:cNvSpPr>
          <p:nvPr>
            <p:ph sz="half" idx="1"/>
          </p:nvPr>
        </p:nvSpPr>
        <p:spPr>
          <a:xfrm>
            <a:off x="457200" y="1600201"/>
            <a:ext cx="8077200" cy="1905000"/>
          </a:xfrm>
        </p:spPr>
        <p:txBody>
          <a:bodyPr/>
          <a:lstStyle/>
          <a:p>
            <a:r>
              <a:rPr lang="en-US" dirty="0" smtClean="0"/>
              <a:t>The centerpiece of Alexander’s fighting force was the 15,000-strong Macedonian phalanx, whose units held off the sword-wielding Persians with 20-foot-long pikes called </a:t>
            </a:r>
            <a:r>
              <a:rPr lang="en-US" dirty="0" err="1" smtClean="0"/>
              <a:t>sarissa</a:t>
            </a:r>
            <a:r>
              <a:rPr lang="en-US" dirty="0" smtClean="0"/>
              <a:t>.</a:t>
            </a:r>
            <a:endParaRPr lang="en-US" dirty="0"/>
          </a:p>
        </p:txBody>
      </p:sp>
      <p:pic>
        <p:nvPicPr>
          <p:cNvPr id="23554" name="Picture 2" descr="Image result for Alexander's Phalanx"/>
          <p:cNvPicPr>
            <a:picLocks noChangeAspect="1" noChangeArrowheads="1"/>
          </p:cNvPicPr>
          <p:nvPr/>
        </p:nvPicPr>
        <p:blipFill>
          <a:blip r:embed="rId2"/>
          <a:srcRect/>
          <a:stretch>
            <a:fillRect/>
          </a:stretch>
        </p:blipFill>
        <p:spPr bwMode="auto">
          <a:xfrm>
            <a:off x="1524000" y="3581400"/>
            <a:ext cx="6172200" cy="27622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Alexandria(s)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Alexander encouraged </a:t>
            </a:r>
            <a:r>
              <a:rPr lang="en-US" dirty="0" err="1">
                <a:solidFill>
                  <a:srgbClr val="00B0F0"/>
                </a:solidFill>
              </a:rPr>
              <a:t>Hellenization</a:t>
            </a:r>
            <a:r>
              <a:rPr lang="en-US" dirty="0"/>
              <a:t> by founding at least 70 new cities throughout his empire and populating them with Greeks</a:t>
            </a:r>
            <a:r>
              <a:rPr lang="en-US" dirty="0" smtClean="0"/>
              <a:t>.</a:t>
            </a:r>
          </a:p>
          <a:p>
            <a:r>
              <a:rPr lang="en-US" dirty="0"/>
              <a:t>Some cities named after Alexander the Great are Alexandria in Egypt, Kandahar in Afghanistan and </a:t>
            </a:r>
            <a:r>
              <a:rPr lang="en-US" dirty="0" err="1"/>
              <a:t>Iskandariya</a:t>
            </a:r>
            <a:r>
              <a:rPr lang="en-US" dirty="0"/>
              <a:t> in Iraq. </a:t>
            </a:r>
            <a:endParaRPr lang="en-US" dirty="0" smtClean="0"/>
          </a:p>
          <a:p>
            <a:r>
              <a:rPr lang="en-US" dirty="0" smtClean="0"/>
              <a:t>After </a:t>
            </a:r>
            <a:r>
              <a:rPr lang="en-US" dirty="0"/>
              <a:t>conquering an area, Alexander would build a fortress, garrison it with troops and often name it after himself, so such cities exist or existed across the Middle East and Central Asia</a:t>
            </a:r>
            <a:r>
              <a:rPr lang="en-US" dirty="0" smtClean="0"/>
              <a:t>.</a:t>
            </a:r>
          </a:p>
          <a:p>
            <a:r>
              <a:rPr lang="en-US" i="1" dirty="0" smtClean="0"/>
              <a:t>Why do you think Alexander built a fortress in his new cities? What does this say about Alexander’s ability as a emperor? </a:t>
            </a: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Destruction of Persepolis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Alexander the Great </a:t>
            </a:r>
            <a:r>
              <a:rPr lang="en-US" dirty="0" smtClean="0"/>
              <a:t>wanted to continue his father’s mission of revenge against the Persians.</a:t>
            </a:r>
          </a:p>
          <a:p>
            <a:r>
              <a:rPr lang="en-US" dirty="0" smtClean="0"/>
              <a:t>Alexander </a:t>
            </a:r>
            <a:r>
              <a:rPr lang="en-US" dirty="0"/>
              <a:t>destroyed Persepolis after Persian ruler Xerxes burned the Acropolis. Additionally, Alexander took issue with the teachings of the Zoroastrian religion, and destroyed numerous Zoroastrian properties, including monuments and iconic figures, in many areas of the Persian empire</a:t>
            </a:r>
            <a:r>
              <a:rPr lang="en-US" dirty="0" smtClean="0"/>
              <a:t>.</a:t>
            </a:r>
          </a:p>
          <a:p>
            <a:r>
              <a:rPr lang="en-US" i="1" dirty="0" smtClean="0"/>
              <a:t>What does this destruction of the city of Persepolis show us about Alexander’s personality? </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a:t>The Persian capital of Persepolis is sacked and burned by Alexander's army. Items stolen by Xerxes in the Persian War were returned to Athens. Was this payback for the burning of Athens by Xerxes one-hundred fifty years earlier?</a:t>
            </a:r>
          </a:p>
        </p:txBody>
      </p:sp>
      <p:pic>
        <p:nvPicPr>
          <p:cNvPr id="1026" name="Picture 2" descr="Persepolis is sacked by Alexander's army"/>
          <p:cNvPicPr>
            <a:picLocks noChangeAspect="1" noChangeArrowheads="1"/>
          </p:cNvPicPr>
          <p:nvPr/>
        </p:nvPicPr>
        <p:blipFill>
          <a:blip r:embed="rId2"/>
          <a:srcRect/>
          <a:stretch>
            <a:fillRect/>
          </a:stretch>
        </p:blipFill>
        <p:spPr bwMode="auto">
          <a:xfrm>
            <a:off x="990600" y="1447800"/>
            <a:ext cx="7391400" cy="52308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477962"/>
          </a:xfrm>
        </p:spPr>
        <p:txBody>
          <a:bodyPr>
            <a:normAutofit fontScale="90000"/>
          </a:bodyPr>
          <a:lstStyle/>
          <a:p>
            <a:r>
              <a:rPr lang="en-US" dirty="0" smtClean="0"/>
              <a:t>After defeating the Persians, Alexander started dressing like them.</a:t>
            </a:r>
            <a:br>
              <a:rPr lang="en-US" dirty="0" smtClean="0"/>
            </a:br>
            <a:endParaRPr lang="en-US" dirty="0"/>
          </a:p>
        </p:txBody>
      </p:sp>
      <p:sp>
        <p:nvSpPr>
          <p:cNvPr id="4" name="Content Placeholder 3"/>
          <p:cNvSpPr>
            <a:spLocks noGrp="1"/>
          </p:cNvSpPr>
          <p:nvPr>
            <p:ph idx="1"/>
          </p:nvPr>
        </p:nvSpPr>
        <p:spPr>
          <a:xfrm>
            <a:off x="457200" y="1600200"/>
            <a:ext cx="8305800" cy="3352800"/>
          </a:xfrm>
        </p:spPr>
        <p:txBody>
          <a:bodyPr>
            <a:normAutofit fontScale="77500" lnSpcReduction="20000"/>
          </a:bodyPr>
          <a:lstStyle/>
          <a:p>
            <a:r>
              <a:rPr lang="en-US" dirty="0" smtClean="0"/>
              <a:t>Alexander began to wear the striped tunic, girdle and diadem of Persian royal dress—to the dismay of cultural purists back in Macedonia. </a:t>
            </a:r>
          </a:p>
          <a:p>
            <a:r>
              <a:rPr lang="en-US" dirty="0" smtClean="0"/>
              <a:t>In 324 he held a mass wedding in the Persian city of Susa, in which he forced 92 leading Macedonians to take Persian wives (Alexander himself married two, </a:t>
            </a:r>
            <a:r>
              <a:rPr lang="en-US" dirty="0" err="1" smtClean="0"/>
              <a:t>Stateira</a:t>
            </a:r>
            <a:r>
              <a:rPr lang="en-US" dirty="0" smtClean="0"/>
              <a:t> and </a:t>
            </a:r>
            <a:r>
              <a:rPr lang="en-US" dirty="0" err="1" smtClean="0"/>
              <a:t>Parysatis</a:t>
            </a:r>
            <a:r>
              <a:rPr lang="en-US" dirty="0" smtClean="0"/>
              <a:t>).</a:t>
            </a:r>
          </a:p>
          <a:p>
            <a:r>
              <a:rPr lang="en-US" i="1" dirty="0" smtClean="0"/>
              <a:t>Why do you think Alexander began to wear Persian clothes and marry Persian women? </a:t>
            </a:r>
            <a:r>
              <a:rPr lang="en-US" dirty="0" smtClean="0"/>
              <a:t/>
            </a:r>
            <a:br>
              <a:rPr lang="en-US" dirty="0" smtClean="0"/>
            </a:br>
            <a:endParaRPr lang="en-US" dirty="0"/>
          </a:p>
        </p:txBody>
      </p:sp>
      <p:pic>
        <p:nvPicPr>
          <p:cNvPr id="26626" name="Picture 2" descr="Image result for Alexander the Great in Persia"/>
          <p:cNvPicPr>
            <a:picLocks noChangeAspect="1" noChangeArrowheads="1"/>
          </p:cNvPicPr>
          <p:nvPr/>
        </p:nvPicPr>
        <p:blipFill>
          <a:blip r:embed="rId2"/>
          <a:srcRect/>
          <a:stretch>
            <a:fillRect/>
          </a:stretch>
        </p:blipFill>
        <p:spPr bwMode="auto">
          <a:xfrm>
            <a:off x="4572000" y="4372486"/>
            <a:ext cx="3959225" cy="248551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710</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Alexander the Great: Facts and Cultural Contributions</vt:lpstr>
      <vt:lpstr>Hellenistic</vt:lpstr>
      <vt:lpstr>Story of the Philosopher</vt:lpstr>
      <vt:lpstr>Alexander as Military Leader</vt:lpstr>
      <vt:lpstr>The Phalanx</vt:lpstr>
      <vt:lpstr>Alexandria(s)</vt:lpstr>
      <vt:lpstr>The Destruction of Persepolis</vt:lpstr>
      <vt:lpstr>The Persian capital of Persepolis is sacked and burned by Alexander's army. Items stolen by Xerxes in the Persian War were returned to Athens. Was this payback for the burning of Athens by Xerxes one-hundred fifty years earlier?</vt:lpstr>
      <vt:lpstr>After defeating the Persians, Alexander started dressing like them. </vt:lpstr>
      <vt:lpstr>Alexandria, Egypt</vt:lpstr>
      <vt:lpstr>The Library of Alexandria</vt:lpstr>
      <vt:lpstr>Library of Alexandria</vt:lpstr>
      <vt:lpstr>His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Alexander the Great: Cultural Contributions</dc:title>
  <dc:creator>mmcsweeny</dc:creator>
  <cp:lastModifiedBy>mmcsweeny</cp:lastModifiedBy>
  <cp:revision>54</cp:revision>
  <dcterms:created xsi:type="dcterms:W3CDTF">2017-04-20T15:31:04Z</dcterms:created>
  <dcterms:modified xsi:type="dcterms:W3CDTF">2017-05-01T16:12:08Z</dcterms:modified>
</cp:coreProperties>
</file>